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3" r:id="rId6"/>
    <p:sldId id="260" r:id="rId7"/>
    <p:sldId id="287" r:id="rId8"/>
    <p:sldId id="261" r:id="rId9"/>
    <p:sldId id="268" r:id="rId10"/>
    <p:sldId id="280" r:id="rId11"/>
    <p:sldId id="270" r:id="rId12"/>
    <p:sldId id="263" r:id="rId13"/>
    <p:sldId id="264" r:id="rId14"/>
    <p:sldId id="262" r:id="rId15"/>
    <p:sldId id="266" r:id="rId16"/>
    <p:sldId id="269" r:id="rId17"/>
    <p:sldId id="285" r:id="rId18"/>
    <p:sldId id="281" r:id="rId19"/>
    <p:sldId id="265" r:id="rId20"/>
    <p:sldId id="272" r:id="rId21"/>
    <p:sldId id="271" r:id="rId22"/>
    <p:sldId id="273" r:id="rId23"/>
    <p:sldId id="274" r:id="rId24"/>
    <p:sldId id="28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36A585-7261-41EA-89CD-273A04E2C63D}" v="1" dt="2026-02-26T15:06:23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170" autoAdjust="0"/>
    <p:restoredTop sz="94690"/>
  </p:normalViewPr>
  <p:slideViewPr>
    <p:cSldViewPr snapToGrid="0">
      <p:cViewPr varScale="1">
        <p:scale>
          <a:sx n="42" d="100"/>
          <a:sy n="42" d="100"/>
        </p:scale>
        <p:origin x="200" y="1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ne Vitina" userId="5fffbfb3d89ebc83" providerId="LiveId" clId="{557BBEAF-EF0E-48A3-BADA-95E9228A8355}"/>
    <pc:docChg chg="undo custSel delSld modSld">
      <pc:chgData name="Zane Vitina" userId="5fffbfb3d89ebc83" providerId="LiveId" clId="{557BBEAF-EF0E-48A3-BADA-95E9228A8355}" dt="2026-02-26T15:08:14.305" v="237" actId="20577"/>
      <pc:docMkLst>
        <pc:docMk/>
      </pc:docMkLst>
      <pc:sldChg chg="modSp mod">
        <pc:chgData name="Zane Vitina" userId="5fffbfb3d89ebc83" providerId="LiveId" clId="{557BBEAF-EF0E-48A3-BADA-95E9228A8355}" dt="2026-02-26T15:04:18.123" v="66" actId="20577"/>
        <pc:sldMkLst>
          <pc:docMk/>
          <pc:sldMk cId="327661105" sldId="268"/>
        </pc:sldMkLst>
        <pc:spChg chg="mod">
          <ac:chgData name="Zane Vitina" userId="5fffbfb3d89ebc83" providerId="LiveId" clId="{557BBEAF-EF0E-48A3-BADA-95E9228A8355}" dt="2026-02-26T15:04:18.123" v="66" actId="20577"/>
          <ac:spMkLst>
            <pc:docMk/>
            <pc:sldMk cId="327661105" sldId="268"/>
            <ac:spMk id="3" creationId="{84CA2250-6DC6-9419-DDFB-A2748E093F58}"/>
          </ac:spMkLst>
        </pc:spChg>
      </pc:sldChg>
      <pc:sldChg chg="modSp mod">
        <pc:chgData name="Zane Vitina" userId="5fffbfb3d89ebc83" providerId="LiveId" clId="{557BBEAF-EF0E-48A3-BADA-95E9228A8355}" dt="2026-02-26T15:08:14.305" v="237" actId="20577"/>
        <pc:sldMkLst>
          <pc:docMk/>
          <pc:sldMk cId="2598412934" sldId="271"/>
        </pc:sldMkLst>
        <pc:spChg chg="mod">
          <ac:chgData name="Zane Vitina" userId="5fffbfb3d89ebc83" providerId="LiveId" clId="{557BBEAF-EF0E-48A3-BADA-95E9228A8355}" dt="2026-02-26T15:08:14.305" v="237" actId="20577"/>
          <ac:spMkLst>
            <pc:docMk/>
            <pc:sldMk cId="2598412934" sldId="271"/>
            <ac:spMk id="3" creationId="{4C7563F5-F65A-AEFB-6A42-1D515900BE60}"/>
          </ac:spMkLst>
        </pc:spChg>
      </pc:sldChg>
      <pc:sldChg chg="del">
        <pc:chgData name="Zane Vitina" userId="5fffbfb3d89ebc83" providerId="LiveId" clId="{557BBEAF-EF0E-48A3-BADA-95E9228A8355}" dt="2026-02-26T15:07:28.391" v="200" actId="2696"/>
        <pc:sldMkLst>
          <pc:docMk/>
          <pc:sldMk cId="1033423629" sldId="278"/>
        </pc:sldMkLst>
      </pc:sldChg>
      <pc:sldChg chg="modSp mod">
        <pc:chgData name="Zane Vitina" userId="5fffbfb3d89ebc83" providerId="LiveId" clId="{557BBEAF-EF0E-48A3-BADA-95E9228A8355}" dt="2026-02-26T15:07:13.180" v="199" actId="20577"/>
        <pc:sldMkLst>
          <pc:docMk/>
          <pc:sldMk cId="1219422581" sldId="285"/>
        </pc:sldMkLst>
        <pc:spChg chg="mod">
          <ac:chgData name="Zane Vitina" userId="5fffbfb3d89ebc83" providerId="LiveId" clId="{557BBEAF-EF0E-48A3-BADA-95E9228A8355}" dt="2026-02-26T15:07:13.180" v="199" actId="20577"/>
          <ac:spMkLst>
            <pc:docMk/>
            <pc:sldMk cId="1219422581" sldId="285"/>
            <ac:spMk id="3" creationId="{F2606F8F-4025-5B07-5F01-A00429C56B09}"/>
          </ac:spMkLst>
        </pc:spChg>
      </pc:sldChg>
      <pc:sldChg chg="del">
        <pc:chgData name="Zane Vitina" userId="5fffbfb3d89ebc83" providerId="LiveId" clId="{557BBEAF-EF0E-48A3-BADA-95E9228A8355}" dt="2026-02-26T15:07:30.730" v="201" actId="2696"/>
        <pc:sldMkLst>
          <pc:docMk/>
          <pc:sldMk cId="3460843399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9EA5F2A-0335-EC6C-43D3-EE79CC5D2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5A7C6393-4C37-75C5-4C15-A608CFD7E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EFC7F5B-483B-FB07-2BC6-FF620E3B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47B8170-39CA-DB42-1FD5-9AFB3C5B1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442D6EF-EAB9-C387-5499-261BBA59D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6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55AF2AC-3AC9-8D1D-15B3-ED65E0ECD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D2AB22EF-5DE2-D1CE-73D6-82700C5A8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3964BC7-CE97-5EE4-2340-BA98510A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CF72F87-8485-F7E1-01A7-55D4AE481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67188E2-BC55-9114-0CA3-5500727EE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5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3993DF4B-3686-A120-F16C-FDDF54195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8771CAA-A6CE-46F0-20E8-FC7FD3C80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F58EE30-20C8-D8E9-4AA6-90A27909F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77F22A4-7122-9CA0-F2A3-A85AB7EDA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8673D64-22D5-C33F-A96A-B24ACA68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0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B56DABA-2101-36BA-97D8-C62B6B5AC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0D14D6D-6DF5-C205-3F2F-39E3234D3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6696CC8-E9CE-BCE8-696E-102C360C7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20368F2-34A3-8F35-5038-C73FC7C6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8642167-61D2-2854-1DDF-E0108AAF9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3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37B2D6-6BAA-517B-CE4F-32C49B130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FEE5AD5-F369-14C4-FA63-7F7EA5B67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5F413BF-7E2C-0CE3-FB4C-B0795FFE4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09FE7F8-F72C-3A33-9110-BE7B71C56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EA8A159-B0D1-2157-B247-09577DAC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9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CE8D544-7121-4C0E-1B11-74F7D97F3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F2D6D70-6CE0-776A-2E4F-6681CFABE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DAC1A5A-AFD7-1698-A849-DA6F26157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4D027B1-8895-915B-32D2-1A1AEF320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7574743-87B2-281B-8203-47A6B9E0C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1D1F2AA-FFE0-BDC9-2633-C5ACE412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6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2B71665-C76A-357B-FAAA-7C92611FF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C27FC7F-B43A-E8BC-89DB-458585DE0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1A82917-48C3-A89C-85A5-ADE855EB9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1F5F6EF1-AB8A-2938-76ED-01D97C54EC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CA0D17DA-70D8-3E01-C538-381192BB3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587756B4-DC98-9075-C5A9-AC62FBEA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C964A056-06B8-AAD5-6251-499357964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B515AEA2-18A8-4B3F-2388-DF7436AAB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0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34DB18B-37CB-734C-7A0C-C22D30CCC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A38B4910-48D5-8414-7EF2-E685D9268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0643150B-ABF1-6D8E-9CE5-701A3F791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5C2B40DD-6E7B-EDC9-3EC7-CC23C55F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0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7091855B-5DD1-3419-05F7-B3F6B3E9A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1F0360AF-0391-536F-BD1E-679A7BE91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36712BD3-B42F-B721-27A6-7E0AA7CD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1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93DEE70-1110-F4F8-8780-4D5636E5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02B39CF-7921-0FD9-34CA-151865F54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B9944C23-3F10-BB9F-C7D2-31E9D6564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AB3CB2E-E4AE-5D8B-5AD8-5FD902499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FFF203C-5439-5838-5821-E411A3A44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3B87945-5F6A-1DF5-1EC9-5AD75D741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4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18D0FA0-9211-B220-D9AE-201949691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9FC6B92F-BC7F-C9AF-F201-59AA44B760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DAE69F7-0155-30E5-13F3-030254B09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89E87E1-D6AC-CB5D-028B-DEC4AA909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5745863-1B64-1913-EAAA-75F7A6DF1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0C10654-9D5C-FDC6-5A12-9BAD05545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5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8BEC2F92-C654-351E-D7C6-F67B6A000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50E2040-A7C2-6CBE-0D0F-DEB74D1BC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6B2FBDF-B6F9-ECDE-F188-E57781C229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A496E0-7F42-4741-8EAB-25BAB2A8B7C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A977EA0-393D-3783-A5DA-C5F24D59F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9E15256-6660-BA3D-A680-8182A8BDCF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CD841E-F503-4BAA-B76D-747D53CC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5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2BD41F7-EB5A-9D8A-9F1F-E0648567C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8240" y="1874202"/>
            <a:ext cx="9144000" cy="2387600"/>
          </a:xfrm>
        </p:spPr>
        <p:txBody>
          <a:bodyPr/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Latvijas Cilvēka Reprodukcijas Biedrība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590CA689-4879-2393-5B07-D13CE1CBD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4983798"/>
            <a:ext cx="9144000" cy="1655762"/>
          </a:xfrm>
        </p:spPr>
        <p:txBody>
          <a:bodyPr/>
          <a:lstStyle/>
          <a:p>
            <a:r>
              <a:rPr lang="lv-LV" dirty="0">
                <a:solidFill>
                  <a:schemeClr val="accent1"/>
                </a:solidFill>
              </a:rPr>
              <a:t>Izmaiņas no 2026.gada</a:t>
            </a:r>
          </a:p>
        </p:txBody>
      </p:sp>
      <p:pic>
        <p:nvPicPr>
          <p:cNvPr id="5" name="Attēls 4" descr="Attēls, kurā ir teksts, fonts, dizains&#10;&#10;Mākslīgā intelekta ģenerēts saturs var būt nepareizs.">
            <a:extLst>
              <a:ext uri="{FF2B5EF4-FFF2-40B4-BE49-F238E27FC236}">
                <a16:creationId xmlns:a16="http://schemas.microsoft.com/office/drawing/2014/main" id="{2EED0521-9D67-16C6-D16A-665285929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9040" y="108187"/>
            <a:ext cx="3021423" cy="260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61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F3FE9-B88E-9746-42E2-47CB917E3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69521E-9A46-3395-0D68-DFCA8DD4C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273" y="100964"/>
            <a:ext cx="10515600" cy="1325563"/>
          </a:xfrm>
        </p:spPr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Galvenie darbības virzieni 2026.-2030.gadā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E56A5A5-5A84-D4F7-7145-1797BA2AB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40" y="1126067"/>
            <a:ext cx="10515600" cy="5511800"/>
          </a:xfrm>
        </p:spPr>
        <p:txBody>
          <a:bodyPr>
            <a:normAutofit/>
          </a:bodyPr>
          <a:lstStyle/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Panākt obligātu, oficiālu, viegli, bez papildus resursiem no reproduktīvajām klīnikām, izpildāmu medicīniskās apaugļošanas statistiku Latvijas iedzīvotājiem.</a:t>
            </a:r>
          </a:p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Panākt, ka tiek izveidots dzimumšūnu donoru reģistrs.</a:t>
            </a:r>
          </a:p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Reproduktīvā likuma izmaiņas.</a:t>
            </a:r>
          </a:p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Pārstāvēt Latviju 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ESHRE ( </a:t>
            </a:r>
            <a:r>
              <a:rPr lang="lv-LV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European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Society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of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Human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Reproduction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and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Embriologists</a:t>
            </a:r>
            <a:r>
              <a:rPr lang="lv-LV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)</a:t>
            </a:r>
            <a:endParaRPr lang="en-US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3E94314D-53AE-6783-2F08-004FC90B3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9794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50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17A0B-F505-75C2-6575-7DC8DCF52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18CE6B5-9642-05F3-B70C-6206EB88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965"/>
            <a:ext cx="10515600" cy="1325563"/>
          </a:xfrm>
        </p:spPr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LCRB darba grupas/atbildīgie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E13E6AD-741F-F096-41CD-14F7EC822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9767" y="1491184"/>
            <a:ext cx="8137620" cy="4604621"/>
          </a:xfrm>
        </p:spPr>
        <p:txBody>
          <a:bodyPr>
            <a:normAutofit fontScale="85000" lnSpcReduction="20000"/>
          </a:bodyPr>
          <a:lstStyle/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Sadarbība ar valsts institūcijām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Māris Arājs,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Zane Vītiņa.</a:t>
            </a:r>
          </a:p>
          <a:p>
            <a:pPr lvl="1"/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Specialitātes sertificēšana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Nellija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Seimuškina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Marta Slaidiņa,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Jaroslavs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Ļakutins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Zane Vītiņa.</a:t>
            </a:r>
          </a:p>
          <a:p>
            <a:pPr lvl="1"/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Zinātniskā daļa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Violeta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Fodina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Marta Slaidiņa,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Jaroslavs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Ļakutins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Zane Vītiņa.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D87A19FA-75A4-8A57-58E6-77FFA481F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5747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164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AEF27-F80C-77D8-4B0B-AC91B6B46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BE3BC79-1EEB-234C-2BFA-76FBC053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>
                <a:solidFill>
                  <a:schemeClr val="accent2">
                    <a:lumMod val="75000"/>
                  </a:schemeClr>
                </a:solidFill>
              </a:rPr>
              <a:t>Sasāpējušais NVD, Veselības ministrijas līmenī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90A5757-1E41-8520-73DA-135A687B4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IVF/ICSI pamatpakalpojums tiek apmaksāts kopš 2012.gada, kad Latvijā dzimumšūnu saglabāšanā tika izmantota 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lēnā saldēšana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. Tarifikācijas rēķinātas pēc 2012.gada datiem.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Pēc lēnās saldēšanas embriju atkausēšanas izdzīvo 27%. 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Pirms 10 gadiem pēc IVF/ICSI bija ļoti daudz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daudzaugļu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grūtniecības – «visu vai neko» princips.</a:t>
            </a:r>
          </a:p>
          <a:p>
            <a:pPr lvl="1"/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Daudzaugļu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grūtniecība ir galvenais iemesls, kāpēc pēc IVF/ICSI bērnu veselības rādītāji mēdz būt slikti!</a:t>
            </a:r>
          </a:p>
          <a:p>
            <a:pPr lvl="1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Lēnā saldēšana neparedz 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embriju ģenētisko izmeklēšanu, 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embriju neievadīšanu/atliktu embriju ievadīšanu dzemdē, piem.,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OHSS riska,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Priekšlaikus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luteinizācijas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gadījumā (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GnRH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protokola izmantošana trigera dienā P līmenis &gt;1,7ng/ml) 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FD1B9C85-C93C-D129-7123-301472BFC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9150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700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4F99D-733B-7691-4D74-28EEBB057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7172644-0B6C-1C02-79D5-26D3E16FF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>
                <a:solidFill>
                  <a:schemeClr val="accent2">
                    <a:lumMod val="75000"/>
                  </a:schemeClr>
                </a:solidFill>
              </a:rPr>
              <a:t>Sasāpējušais NVD, Veselības ministrijas līmenī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97FE4DA-7603-5011-815B-8AE8056CF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Kopš 2016.gada ieviesta bioloģiskos procesus apstādināšanas metode </a:t>
            </a:r>
            <a:r>
              <a:rPr lang="lv-LV" b="1" u="sng" dirty="0" err="1">
                <a:solidFill>
                  <a:schemeClr val="accent1">
                    <a:lumMod val="75000"/>
                  </a:schemeClr>
                </a:solidFill>
              </a:rPr>
              <a:t>vitrifikācija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pēc kuras izmantošanas </a:t>
            </a:r>
            <a:r>
              <a:rPr lang="lv-LV" b="1" u="sng" dirty="0">
                <a:solidFill>
                  <a:schemeClr val="accent1">
                    <a:lumMod val="75000"/>
                  </a:schemeClr>
                </a:solidFill>
              </a:rPr>
              <a:t>izdzīvo 98%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no atkausētajiem embrijiem. 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Tikai to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pacientu labā izmanto 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visas reproduktīvās klīnikas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!!!! </a:t>
            </a:r>
          </a:p>
          <a:p>
            <a:pPr marL="0" indent="0">
              <a:buNone/>
            </a:pP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    NO SAVIEM LĪDZEKĻIEM!!! </a:t>
            </a:r>
            <a:r>
              <a:rPr lang="lv-LV" u="sng" dirty="0">
                <a:solidFill>
                  <a:schemeClr val="accent1">
                    <a:lumMod val="75000"/>
                  </a:schemeClr>
                </a:solidFill>
              </a:rPr>
              <a:t>Jo, mums rūp rezultāts!!!!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Pacientus informē, ka valsts apmaksā 5 embriju saldēšanu, ko mums (reproduktīvajām klīnikām)  ir jānodrošina, bet mums naudas pietiek tikai 2 embriju saldēšanai ar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vitrifikāciju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!!!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2023.gadā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iesniegts NVD tarifikācija par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vitrifikāciju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Vēl joprojām nav pienākusi kārta to izskatīt!!!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Cenas sen jau ir cēlušās!!! Bet jaunu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pārtarifikāciju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neuzdrošināmies iesniegt, jo tad vispār rinda nekad nepienāks!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0A68E8A2-5888-49DA-3B7B-7BE9656480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971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E6F1A2D-B042-23E2-4AD2-ADA6AC8E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>
                <a:solidFill>
                  <a:schemeClr val="accent2">
                    <a:lumMod val="75000"/>
                  </a:schemeClr>
                </a:solidFill>
              </a:rPr>
              <a:t>Sasāpējušais NVD, Veselības ministrijas līmenī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D568407-745E-AF46-5BAD-A037AF065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1889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lv-LV" u="sng" dirty="0">
                <a:solidFill>
                  <a:schemeClr val="accent1">
                    <a:lumMod val="75000"/>
                  </a:schemeClr>
                </a:solidFill>
              </a:rPr>
              <a:t>Pakalpojumu tarifu sadalīšana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Pakalpojums, kurš paredz 5 tikšanās reizes ar ārstu un olnīcu punkciju.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Jo sevišķi, kad tika bez mūsu (reprodukcijas sfērā strādājošo) ziņas pieņemts lēmums palielināt vecumu valsts apmaksājamajam pakalpojumam, palielinot to līdz 40 gadiem ieskaitot, 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ir ļoti daudz gadījumu, kad līdz olnīcu punkcijai vispār nenonākam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, jo neaug folikuli, ir zemas olnīcu rezerves. </a:t>
            </a:r>
          </a:p>
          <a:p>
            <a:pPr lvl="2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Pakalpojums, kas paredz 3 tikšanās ar ārstu un embriju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transfēru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, bet ir reizes,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kad notikusi priekšlaikus ovulācija,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kad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endometrijs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neaug,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kad embrija ievadīšana dzemdē nedos grūtniecības rezultātu un tā atliekama. </a:t>
            </a:r>
          </a:p>
          <a:p>
            <a:pPr lvl="2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Arī šajā grupā ar embrija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transfēra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atlikšanu ir sievietes, kas ir gados vecākas, jo viņām biežāk ir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adenomioze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u.c. ar dzemdes novecošanos saistītas saslimšanas. </a:t>
            </a:r>
          </a:p>
          <a:p>
            <a:pPr lvl="2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Valsts mums par šīm stimulācijām, vizītēm </a:t>
            </a:r>
            <a:r>
              <a:rPr lang="lv-LV" u="sng" dirty="0">
                <a:solidFill>
                  <a:schemeClr val="accent1">
                    <a:lumMod val="75000"/>
                  </a:schemeClr>
                </a:solidFill>
              </a:rPr>
              <a:t>vispār nesamaksā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!!! 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Klīnikas maksā par ārstu darbu no saviem resursiem. 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To nav!!!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42A66133-F18D-AF16-D463-0AF61F512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813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1CB60-6E05-6828-B583-362CCE7A9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3D91BE5-CDA1-B3A6-24BD-B06B9C2CE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>
                <a:solidFill>
                  <a:schemeClr val="accent2">
                    <a:lumMod val="75000"/>
                  </a:schemeClr>
                </a:solidFill>
              </a:rPr>
              <a:t>Sasāpējušais NVD, Veselības ministrijas līmenī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DECAD65-3FD3-F429-C754-D8CFABB02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1889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Pakalpojumu tarifu neatbilstība faktiskajām izmaksām.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Nepārprotiet, mēs principā atbalstām valsts atmaksātu IVF/ICSI līdz šim vecumam (40 gadiem ieskaitot), 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bet tas nav salīdzināms ar vecumu līdz 37 gadiem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ne izlietoto medikamentu,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ne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adjuvantu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terapijas,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ne olnīcu /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endometrija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atbildes reakcijas,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ne rezultātu ziņā, </a:t>
            </a:r>
          </a:p>
          <a:p>
            <a:pPr lvl="2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ne iespējamo papildus pakalpojumu ziņā. </a:t>
            </a:r>
          </a:p>
          <a:p>
            <a:pPr lvl="2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Bija jāpieņem citi atmaksas principi šim vecumam. </a:t>
            </a:r>
          </a:p>
          <a:p>
            <a:pPr lvl="1"/>
            <a:endParaRPr lang="lv-LV" i="1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lv-LV" i="1" dirty="0">
                <a:solidFill>
                  <a:srgbClr val="C00000"/>
                </a:solidFill>
              </a:rPr>
              <a:t>Tāpēc, lūdzam šādos lēmumos un izmaiņās turpmāk iesaistīt MŪS, speciālistus, kas strādā reproduktīvajās klīnikās!!!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C6F8A3D4-363E-42B2-BE9D-CA08D39A6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314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53C67-33E1-4E26-A41E-D3D347715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465818B-5FF9-04C6-1793-00B8CFCA6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2194"/>
          </a:xfrm>
        </p:spPr>
        <p:txBody>
          <a:bodyPr>
            <a:normAutofit/>
          </a:bodyPr>
          <a:lstStyle/>
          <a:p>
            <a:r>
              <a:rPr lang="lv-LV" sz="4000" dirty="0">
                <a:solidFill>
                  <a:schemeClr val="accent2">
                    <a:lumMod val="75000"/>
                  </a:schemeClr>
                </a:solidFill>
              </a:rPr>
              <a:t>Sasāpējušais NVD, Veselības ministrijas līmenī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D2BCC67-01E5-767F-D7B3-908A5DCB3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671"/>
            <a:ext cx="9502302" cy="50389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u="sng" dirty="0">
                <a:solidFill>
                  <a:schemeClr val="accent1">
                    <a:lumMod val="75000"/>
                  </a:schemeClr>
                </a:solidFill>
              </a:rPr>
              <a:t>Mēs, LCRB, </a:t>
            </a:r>
            <a:r>
              <a:rPr lang="lv-LV" b="1" u="sng" dirty="0" err="1">
                <a:solidFill>
                  <a:schemeClr val="accent1">
                    <a:lumMod val="75000"/>
                  </a:schemeClr>
                </a:solidFill>
              </a:rPr>
              <a:t>atblalstām</a:t>
            </a:r>
            <a:r>
              <a:rPr lang="lv-LV" b="1" u="sng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Jaunu pakalpojumu apmaksas ieviešanu tikai pēc pamatpakalpojuma sakārtošanas!!!</a:t>
            </a:r>
          </a:p>
          <a:p>
            <a:pPr lvl="1"/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Vitrifikācijas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Tarifikāciju pārdales.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B57E18D3-26F9-2F8B-7928-789F0A6D8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652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0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8C118-63DF-D367-B7A6-E0F815447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0128978-9812-AF46-5B62-8C20377C3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2194"/>
          </a:xfrm>
        </p:spPr>
        <p:txBody>
          <a:bodyPr>
            <a:normAutofit/>
          </a:bodyPr>
          <a:lstStyle/>
          <a:p>
            <a:r>
              <a:rPr lang="lv-LV" sz="4000" dirty="0">
                <a:solidFill>
                  <a:schemeClr val="accent2">
                    <a:lumMod val="75000"/>
                  </a:schemeClr>
                </a:solidFill>
              </a:rPr>
              <a:t>Sasāpējušais NVD, Veselības ministrijas līmenī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2606F8F-4025-5B07-5F01-A00429C56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671"/>
            <a:ext cx="9502302" cy="513620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lv-LV" b="1" u="sng" dirty="0">
                <a:solidFill>
                  <a:schemeClr val="accent1">
                    <a:lumMod val="75000"/>
                  </a:schemeClr>
                </a:solidFill>
              </a:rPr>
              <a:t>Mēs, LCRB, </a:t>
            </a:r>
            <a:r>
              <a:rPr lang="lv-LV" b="1" u="sng" dirty="0" err="1">
                <a:solidFill>
                  <a:schemeClr val="accent1">
                    <a:lumMod val="75000"/>
                  </a:schemeClr>
                </a:solidFill>
              </a:rPr>
              <a:t>atblalstām</a:t>
            </a:r>
            <a:r>
              <a:rPr lang="lv-LV" b="1" u="sng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Esam panākuši 3.valsts apmaksāto medicīniskās apaugļošanas reizi līdz ET ar piebildi - Ja 3 olnīcu stimulācijas nedod olšūnas MII stadijā (morfoloģiski pareizas, apaugļoties spējīgas), tad tālākā olnīcu stimulācija par valsts līdzekļiem vairs nav mērķtiecīga!!!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Pēc LCRB ieteikuma no šī gada Valsts apmaksāta IVF/ICSI iekļaušanas/izslēgšanas kritērijus: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ĶMI &lt;30kg/m2</a:t>
            </a:r>
          </a:p>
          <a:p>
            <a:pPr lvl="1"/>
            <a:r>
              <a:rPr lang="lv-LV" i="1" dirty="0" err="1">
                <a:solidFill>
                  <a:schemeClr val="accent1">
                    <a:lumMod val="75000"/>
                  </a:schemeClr>
                </a:solidFill>
              </a:rPr>
              <a:t>Hydroslapinx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likvidācija pirms embrija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transfēra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dzemdē.</a:t>
            </a:r>
          </a:p>
          <a:p>
            <a:pPr lvl="1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Embriju ģenētisko testēšanu pacientiem ar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monogēnajām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saslimšanām ģimenē (PGT-M, PGT-SR).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Atļaut klīnikām izmantot papildus pakalpojumus par maksu, tai skaitā arī dzimumšūnu donoru materiālu.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Līdz šīm valsts pakalpojums paredzēja bezgalīgu olnīcu stimulāciju mēģināšanu.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41B5BADF-8AD3-A921-1A88-32F25001A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652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422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EF3C1-3C11-6C5D-280E-B92F4826D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1A883F-43B0-0504-00CA-CF324BAD4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2194"/>
          </a:xfrm>
        </p:spPr>
        <p:txBody>
          <a:bodyPr>
            <a:normAutofit/>
          </a:bodyPr>
          <a:lstStyle/>
          <a:p>
            <a:r>
              <a:rPr lang="lv-LV" sz="4000" dirty="0">
                <a:solidFill>
                  <a:schemeClr val="accent2">
                    <a:lumMod val="75000"/>
                  </a:schemeClr>
                </a:solidFill>
              </a:rPr>
              <a:t>Sasāpējušais NVD, Veselības ministrijas līmenī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3C98931-1990-E6BF-5D10-4C4E13CE9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7321"/>
            <a:ext cx="9502302" cy="557214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lv-LV" b="1" u="sng" dirty="0">
                <a:solidFill>
                  <a:schemeClr val="accent1">
                    <a:lumMod val="75000"/>
                  </a:schemeClr>
                </a:solidFill>
              </a:rPr>
              <a:t>Mēs, LCRB, </a:t>
            </a:r>
            <a:r>
              <a:rPr lang="lv-LV" b="1" u="sng" dirty="0" err="1">
                <a:solidFill>
                  <a:schemeClr val="accent1">
                    <a:lumMod val="75000"/>
                  </a:schemeClr>
                </a:solidFill>
              </a:rPr>
              <a:t>atblalstām</a:t>
            </a:r>
            <a:r>
              <a:rPr lang="lv-LV" b="1" u="sng" dirty="0">
                <a:solidFill>
                  <a:schemeClr val="accent1">
                    <a:lumMod val="75000"/>
                  </a:schemeClr>
                </a:solidFill>
              </a:rPr>
              <a:t> un plānojam strādāt, lai panāktu: </a:t>
            </a:r>
          </a:p>
          <a:p>
            <a:r>
              <a:rPr lang="lv-LV" sz="3200" dirty="0" err="1">
                <a:solidFill>
                  <a:schemeClr val="accent1"/>
                </a:solidFill>
              </a:rPr>
              <a:t>Dzimušūnu</a:t>
            </a:r>
            <a:r>
              <a:rPr lang="lv-LV" sz="3200" dirty="0">
                <a:solidFill>
                  <a:schemeClr val="accent1"/>
                </a:solidFill>
              </a:rPr>
              <a:t> saldēšanu un uzglabāšanu onkoloģiskajiem pacientiem ne tikai pirms ķīmijterapijas, bet arī </a:t>
            </a:r>
            <a:r>
              <a:rPr lang="lv-LV" sz="3200" u="sng" dirty="0">
                <a:solidFill>
                  <a:schemeClr val="accent1"/>
                </a:solidFill>
              </a:rPr>
              <a:t>pirms staru terapijas un radikālas operācijas</a:t>
            </a:r>
            <a:r>
              <a:rPr lang="lv-LV" sz="3200" dirty="0">
                <a:solidFill>
                  <a:schemeClr val="accent1"/>
                </a:solidFill>
              </a:rPr>
              <a:t>. </a:t>
            </a:r>
          </a:p>
          <a:p>
            <a:r>
              <a:rPr lang="lv-LV" sz="3200" u="sng" dirty="0">
                <a:solidFill>
                  <a:schemeClr val="accent1"/>
                </a:solidFill>
              </a:rPr>
              <a:t>Olšūnu saldēšanu</a:t>
            </a:r>
            <a:r>
              <a:rPr lang="lv-LV" sz="3200" dirty="0">
                <a:solidFill>
                  <a:schemeClr val="accent1"/>
                </a:solidFill>
              </a:rPr>
              <a:t> par valsts līdzekļiem </a:t>
            </a:r>
            <a:r>
              <a:rPr lang="lv-LV" sz="3200" dirty="0" err="1">
                <a:solidFill>
                  <a:schemeClr val="accent1"/>
                </a:solidFill>
              </a:rPr>
              <a:t>pacietniem</a:t>
            </a:r>
            <a:r>
              <a:rPr lang="lv-LV" sz="3200" dirty="0">
                <a:solidFill>
                  <a:schemeClr val="accent1"/>
                </a:solidFill>
              </a:rPr>
              <a:t> </a:t>
            </a:r>
            <a:r>
              <a:rPr lang="lv-LV" sz="3200" u="sng" dirty="0">
                <a:solidFill>
                  <a:schemeClr val="accent1"/>
                </a:solidFill>
              </a:rPr>
              <a:t>ar paredzamu priekšlaikus menopauzi, samazinātu olnīcu rezervi</a:t>
            </a:r>
            <a:r>
              <a:rPr lang="lv-LV" sz="3200" dirty="0">
                <a:solidFill>
                  <a:schemeClr val="accent1"/>
                </a:solidFill>
              </a:rPr>
              <a:t> ( AFC &lt;4 katrā olnīcā, AMH) ( koriģējams):</a:t>
            </a:r>
          </a:p>
          <a:p>
            <a:pPr lvl="1"/>
            <a:r>
              <a:rPr lang="lv-LV" sz="2800" dirty="0" err="1">
                <a:solidFill>
                  <a:schemeClr val="accent1"/>
                </a:solidFill>
              </a:rPr>
              <a:t>Uni</a:t>
            </a:r>
            <a:r>
              <a:rPr lang="lv-LV" sz="2800" dirty="0">
                <a:solidFill>
                  <a:schemeClr val="accent1"/>
                </a:solidFill>
              </a:rPr>
              <a:t>/bilaterāla olnīcu </a:t>
            </a:r>
            <a:r>
              <a:rPr lang="lv-LV" sz="2800" dirty="0" err="1">
                <a:solidFill>
                  <a:schemeClr val="accent1"/>
                </a:solidFill>
              </a:rPr>
              <a:t>rezekcija</a:t>
            </a:r>
            <a:r>
              <a:rPr lang="lv-LV" sz="2800" dirty="0">
                <a:solidFill>
                  <a:schemeClr val="accent1"/>
                </a:solidFill>
              </a:rPr>
              <a:t>/</a:t>
            </a:r>
            <a:r>
              <a:rPr lang="lv-LV" sz="2800" dirty="0" err="1">
                <a:solidFill>
                  <a:schemeClr val="accent1"/>
                </a:solidFill>
              </a:rPr>
              <a:t>oofoerktomija</a:t>
            </a:r>
            <a:endParaRPr lang="lv-LV" sz="2800" dirty="0">
              <a:solidFill>
                <a:schemeClr val="accent1"/>
              </a:solidFill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800" dirty="0">
                <a:solidFill>
                  <a:schemeClr val="accent1"/>
                </a:solidFill>
              </a:rPr>
              <a:t>Atgriezenisku labdabīgi un </a:t>
            </a:r>
            <a:r>
              <a:rPr lang="lv-LV" sz="2800" dirty="0" err="1">
                <a:solidFill>
                  <a:schemeClr val="accent1"/>
                </a:solidFill>
              </a:rPr>
              <a:t>borderline</a:t>
            </a:r>
            <a:r>
              <a:rPr lang="lv-LV" sz="2800" dirty="0">
                <a:solidFill>
                  <a:schemeClr val="accent1"/>
                </a:solidFill>
              </a:rPr>
              <a:t> Tu dēļ,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800" dirty="0" err="1">
                <a:solidFill>
                  <a:schemeClr val="accent1"/>
                </a:solidFill>
              </a:rPr>
              <a:t>Rekurrenta</a:t>
            </a:r>
            <a:r>
              <a:rPr lang="lv-LV" sz="2800" dirty="0">
                <a:solidFill>
                  <a:schemeClr val="accent1"/>
                </a:solidFill>
              </a:rPr>
              <a:t> olnīcu </a:t>
            </a:r>
            <a:r>
              <a:rPr lang="lv-LV" sz="2800" dirty="0" err="1">
                <a:solidFill>
                  <a:schemeClr val="accent1"/>
                </a:solidFill>
              </a:rPr>
              <a:t>torsija</a:t>
            </a:r>
            <a:endParaRPr lang="lv-LV" sz="2800" dirty="0">
              <a:solidFill>
                <a:schemeClr val="accent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lv-LV" sz="2800" dirty="0">
                <a:solidFill>
                  <a:schemeClr val="accent1"/>
                </a:solidFill>
              </a:rPr>
              <a:t>Priekšlaicīgas menopauzes risks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400" dirty="0" err="1">
                <a:solidFill>
                  <a:schemeClr val="accent1"/>
                </a:solidFill>
              </a:rPr>
              <a:t>Endometrioze</a:t>
            </a:r>
            <a:endParaRPr lang="lv-LV" sz="2400" dirty="0">
              <a:solidFill>
                <a:schemeClr val="accent1"/>
              </a:solidFill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400" dirty="0">
                <a:solidFill>
                  <a:schemeClr val="accent1"/>
                </a:solidFill>
              </a:rPr>
              <a:t>POF ģimenē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400" dirty="0" err="1">
                <a:solidFill>
                  <a:schemeClr val="accent1"/>
                </a:solidFill>
              </a:rPr>
              <a:t>Galaktozēmija</a:t>
            </a:r>
            <a:endParaRPr lang="lv-LV" sz="2400" dirty="0">
              <a:solidFill>
                <a:schemeClr val="accent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lv-LV" sz="2800" dirty="0">
                <a:solidFill>
                  <a:schemeClr val="accent1"/>
                </a:solidFill>
              </a:rPr>
              <a:t>MII saslimšanas anamnēzē.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lv-LV" sz="2800" dirty="0" err="1">
                <a:solidFill>
                  <a:schemeClr val="accent1"/>
                </a:solidFill>
              </a:rPr>
              <a:t>Hematolģiskas</a:t>
            </a:r>
            <a:r>
              <a:rPr lang="lv-LV" sz="2800" dirty="0">
                <a:solidFill>
                  <a:schemeClr val="accent1"/>
                </a:solidFill>
              </a:rPr>
              <a:t> </a:t>
            </a:r>
            <a:r>
              <a:rPr lang="lv-LV" sz="2800" dirty="0" err="1">
                <a:solidFill>
                  <a:schemeClr val="accent1"/>
                </a:solidFill>
              </a:rPr>
              <a:t>salimšanas</a:t>
            </a:r>
            <a:r>
              <a:rPr lang="lv-LV" sz="2800" dirty="0">
                <a:solidFill>
                  <a:schemeClr val="accent1"/>
                </a:solidFill>
              </a:rPr>
              <a:t>.</a:t>
            </a:r>
            <a:endParaRPr lang="en-US" sz="2800" dirty="0">
              <a:solidFill>
                <a:schemeClr val="accent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lv-LV" sz="2800" dirty="0" err="1">
                <a:solidFill>
                  <a:schemeClr val="accent1"/>
                </a:solidFill>
              </a:rPr>
              <a:t>Autoimūnas</a:t>
            </a:r>
            <a:r>
              <a:rPr lang="lv-LV" sz="2800" dirty="0">
                <a:solidFill>
                  <a:schemeClr val="accent1"/>
                </a:solidFill>
              </a:rPr>
              <a:t> saslimšana (</a:t>
            </a:r>
            <a:r>
              <a:rPr lang="lv-LV" sz="2800" dirty="0" err="1">
                <a:solidFill>
                  <a:schemeClr val="accent1"/>
                </a:solidFill>
              </a:rPr>
              <a:t>Lupus</a:t>
            </a:r>
            <a:r>
              <a:rPr lang="lv-LV" sz="2800" dirty="0">
                <a:solidFill>
                  <a:schemeClr val="accent1"/>
                </a:solidFill>
              </a:rPr>
              <a:t>, </a:t>
            </a:r>
            <a:r>
              <a:rPr lang="lv-LV" sz="2800" dirty="0" err="1">
                <a:solidFill>
                  <a:schemeClr val="accent1"/>
                </a:solidFill>
              </a:rPr>
              <a:t>reimatoīdais</a:t>
            </a:r>
            <a:r>
              <a:rPr lang="lv-LV" sz="2800" dirty="0">
                <a:solidFill>
                  <a:schemeClr val="accent1"/>
                </a:solidFill>
              </a:rPr>
              <a:t> poliartrīts).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lv-LV" sz="2800" dirty="0">
                <a:solidFill>
                  <a:schemeClr val="accent1"/>
                </a:solidFill>
              </a:rPr>
              <a:t>Ģenētiski iemesli: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400" dirty="0" err="1">
                <a:solidFill>
                  <a:schemeClr val="accent1"/>
                </a:solidFill>
              </a:rPr>
              <a:t>Fragilās</a:t>
            </a:r>
            <a:r>
              <a:rPr lang="lv-LV" sz="2400" dirty="0">
                <a:solidFill>
                  <a:schemeClr val="accent1"/>
                </a:solidFill>
              </a:rPr>
              <a:t> X hromosomas </a:t>
            </a:r>
            <a:r>
              <a:rPr lang="lv-LV" sz="2400" dirty="0" err="1">
                <a:solidFill>
                  <a:schemeClr val="accent1"/>
                </a:solidFill>
              </a:rPr>
              <a:t>premutācijas</a:t>
            </a:r>
            <a:r>
              <a:rPr lang="lv-LV" sz="2400" dirty="0">
                <a:solidFill>
                  <a:schemeClr val="accent1"/>
                </a:solidFill>
              </a:rPr>
              <a:t> nēsāšana,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400" dirty="0" err="1">
                <a:solidFill>
                  <a:schemeClr val="accent1"/>
                </a:solidFill>
              </a:rPr>
              <a:t>Ternera</a:t>
            </a:r>
            <a:r>
              <a:rPr lang="lv-LV" sz="2400" dirty="0">
                <a:solidFill>
                  <a:schemeClr val="accent1"/>
                </a:solidFill>
              </a:rPr>
              <a:t> sindroms, 45,X/46,XX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400" dirty="0">
                <a:solidFill>
                  <a:schemeClr val="accent1"/>
                </a:solidFill>
              </a:rPr>
              <a:t>BRCA nēsāšana,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lv-LV" sz="2400" dirty="0">
                <a:solidFill>
                  <a:schemeClr val="accent1"/>
                </a:solidFill>
              </a:rPr>
              <a:t>U.c. 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99112546-6BB0-571A-1016-255B70857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652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868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1C21DD-901B-C5E9-FBA8-B3BFFDD8B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4 visaktuālākie risināmie jautājumi ar NVD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2DEAE24-48CC-2C04-B83B-2C0DB6A11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Vitrifikācijas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iekļaušana valsts pakalpojumā!</a:t>
            </a: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Tarifu pārdale, sadalīšana.</a:t>
            </a: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Vienota izpratne par kritērijiem un apmaksas noteikumiem ar NVD, Veselības ministriju. </a:t>
            </a: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Nepieļaut valsts pakalpojuma samazināšanos!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0A750E1C-6489-361E-D803-F7EDA7F4D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703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C9FA3AB-4663-E413-570D-A4773471A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Biedrības statūtu izmaiņas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94A500B-BD80-07EB-7E81-5ABD2A3B0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98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Pieņemtas 2025.gada 31.oktobra biedru pilnsapulcē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Izmaiņas:</a:t>
            </a:r>
          </a:p>
          <a:p>
            <a:pPr lvl="1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Katru sertificētu medicīniskas apaugļošanas iestādi pārstāv 1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(viens)  valdes loceklis no klīnikas pārvaldes institūcijas. </a:t>
            </a:r>
          </a:p>
          <a:p>
            <a:pPr lvl="1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Gadījumā, ja ievēlētais valdes loceklis maina darba vietu un vairs nepārstāv sertificētu medicīniskās apaugļošanas iestādi, viņš  zaudē valdes locekļa statusu. </a:t>
            </a:r>
          </a:p>
          <a:p>
            <a:pPr lvl="1"/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Valdi un valdes priekšsēdētāju </a:t>
            </a:r>
            <a:r>
              <a:rPr lang="lv-LV" b="1" dirty="0" err="1">
                <a:solidFill>
                  <a:schemeClr val="accent1">
                    <a:lumMod val="75000"/>
                  </a:schemeClr>
                </a:solidFill>
              </a:rPr>
              <a:t>ievēl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 uz 4 (četriem) gadiem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. Vienu un to pašu valdes priekšsēdētāju var ievēlēt tikai 2 (divas) reizes pēc kārtas.</a:t>
            </a:r>
          </a:p>
          <a:p>
            <a:pPr lvl="1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Valdes priekšsēdētājs pārstāv Biedrību atsevišķi, savukārt, valdes locekļi ir tiesīgi pārstāvēt Biedrību tikai kopā ar visiem pārējiem valdes locekļiem.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6857AFA-93D4-A9C1-9124-F20B4A400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3065" y="0"/>
            <a:ext cx="1390635" cy="119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42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30C9C-63F1-F9CD-A5FD-F5B0B5EE7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A559937-1623-347C-304B-C00AEBC71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Ieteikumi Reproduktīvā likuma izmaiņām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A73B0AD-9F31-ADA0-4768-3DA228A31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Nomainīt likumā iekļauto 3 embriju ievietošanu dzemdē ar ne vairāk kā diviem, vēlams vienu.</a:t>
            </a:r>
          </a:p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Problēmas apraksts – tā kā embriju dzīvības procesu apstādināšanai tiek izmantota droša metode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vitrifikācija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kas paredz 98% embriju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izdzīvotspēju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pēc atkausēšanas, nav nepieciešams palielināt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daudzaugļu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grūtniecības risku, ievadot svaiga embriju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transfēra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brīdī vairāk kā vienu. Iemesls, kāpēc grūtniecība neiestājas, pēc atkārtotas implantācijas neveiksmes analīzes nav saistīts ar embriju skaitu. Kad likums tika veidots,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vitrifikācija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nepastāvēja.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lv-LV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F940F475-4798-9605-699B-F26A862A9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62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C88B7-AF07-A023-3E2E-CF41BDF72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75108E0-FA40-48F3-73B4-25E21D562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Ieteikumi Reproduktīvā likuma izmaiņām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C7563F5-F65A-AEFB-6A42-1D515900B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651" y="1560045"/>
            <a:ext cx="10515600" cy="4587836"/>
          </a:xfrm>
        </p:spPr>
        <p:txBody>
          <a:bodyPr>
            <a:normAutofit fontScale="85000" lnSpcReduction="20000"/>
          </a:bodyPr>
          <a:lstStyle/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Noteikt izmaiņas par dzimumšūnu donoru izmantošanu no ne vairāk kā «3 bērni no viena dzimumšūnu donora vai 4, ja beidzamā ir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daudzaugļu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grūtniecība», uz «ne vairāk kā 3 </a:t>
            </a:r>
            <a:r>
              <a:rPr lang="lv-LV">
                <a:solidFill>
                  <a:schemeClr val="tx2">
                    <a:lumMod val="90000"/>
                    <a:lumOff val="10000"/>
                  </a:schemeClr>
                </a:solidFill>
              </a:rPr>
              <a:t>ģimenēs».</a:t>
            </a:r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Problēmas apraksts: ļoti trūkst vietējo dzimumšūnu, jo sevišķi, olšūnu donores. Lai nodrošinātu pieprasījumu, izmantojam Igaunijas un Spānijas donoru bankas. 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Tā kā valsts ir bijusi nevarīga dzimumšūnu donoru reģistra izveidē, kopš personas datu aizsardzības likuma ieviešanas Eiropā informācija par dzimumšūnu donoriem klīniku starpā nav bijusi pietiekama.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Klīniku ietvaros likums viennozīmīgi tiek pildīts.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Ir daudz ģimeņu, kuras maksā par embriju, kas radušies no donoru  dzimumšūnām,  uzglabāšanu, nezinot, ka citā klīnikā varētu arī glabāties materiāls no esošā donora. </a:t>
            </a:r>
          </a:p>
          <a:p>
            <a:pPr lvl="1"/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Prospektīvs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reģistrs.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Eiropā no viena dzimumšūnu donora vidēji drīkst piedzimt bērni 3-12 ģimenēs, jeb 10-50 bērni, piemēram Apvienotajā Karalistē no viena donora drīkst būt piedzimuši neskaitāmi bērni 10 ģimenēs.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74C2F4F2-05A1-620A-DEBE-95ABD7765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129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8598C-BE09-889C-BED8-76B6BC641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B07CF97-3378-FB2D-9A25-ABA59DB85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Ieteikumi reproduktīvā likuma izmaiņām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9AD4CB0-A192-DDD4-504E-D44B2AC60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Noteikt vecuma griestus, līdz kuram palīdzam kļūt par vecākiem, piemēram 50 (55) gadi.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Problēmas apraksts – sievietēm virs 44 gadiem visbiežāk ārstēšanā tiek izmantotas donoru dzimumšūnas.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Dzimumšūnu donores trūkst, bet to izmantošanas nepieciešamība parādās arvien jaunākām sievietēm.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Jo vecāka sieviete, jo biežākas patoloģijas, kuru dēļ grūtniecības iestāšanās ir apgrūtināta, arī izmantojot dzimumšūnu donoru materiālu.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Jo vecāka sieviete, jo lielāks grūtniecību patoloģiju risks –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preeklampsijas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eklampsijas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gestācijas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cukura diabēta,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trombembrojias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u.c. risks. </a:t>
            </a:r>
          </a:p>
          <a:p>
            <a:endParaRPr lang="lv-LV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97619785-3D95-C7B9-E808-2E8D5E011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261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2BE6C-392D-794D-F8A2-682C7EA52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75ADF99-FA68-401D-8939-772EAA809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Ieteikumi reproduktīvā likuma izmaiņām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1B10D7E-8C82-7559-2C99-D89915FBD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045"/>
            <a:ext cx="10515600" cy="4351338"/>
          </a:xfrm>
        </p:spPr>
        <p:txBody>
          <a:bodyPr>
            <a:normAutofit/>
          </a:bodyPr>
          <a:lstStyle/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Atļaut altruistisko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surogāciju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Problēmas apraksts – ņemot vērā dramatiskos demogrāfiskos rādītājus valstī, ir atbalstāma jebkura vēlme kļūt par vecākiem, jo sevišķi tiem, kuriem nav dzemdes, piem., :</a:t>
            </a:r>
          </a:p>
          <a:p>
            <a:pPr lvl="2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Meijera-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Rokitanska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sindroms</a:t>
            </a:r>
          </a:p>
          <a:p>
            <a:pPr lvl="2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Dzemdes ekstirpācija pēc dzemdībām smagas asiņošanas vai citu iemeslu dēļ</a:t>
            </a:r>
          </a:p>
          <a:p>
            <a:pPr lvl="2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Evakuēta dzemde kādas patoloģijas, piem., dzemdes kakla vēža dēļ</a:t>
            </a:r>
          </a:p>
          <a:p>
            <a:pPr lvl="2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Smagas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intrauterīnas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sinehijas</a:t>
            </a:r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2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Multiplas dzemdes miomas,</a:t>
            </a:r>
          </a:p>
          <a:p>
            <a:pPr lvl="2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Smaga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adenomioze</a:t>
            </a:r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2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Neskaidri iemesli, kāpēc auglis aiziet bojā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intrauterīni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ieraduma spontānie aborti, kuru iemeslus nav iespējams atklāt. </a:t>
            </a:r>
          </a:p>
          <a:p>
            <a:pPr lvl="2"/>
            <a:endParaRPr lang="lv-LV" dirty="0"/>
          </a:p>
          <a:p>
            <a:pPr lvl="2"/>
            <a:endParaRPr lang="lv-LV" dirty="0"/>
          </a:p>
          <a:p>
            <a:pPr lvl="2"/>
            <a:endParaRPr lang="lv-LV" dirty="0"/>
          </a:p>
          <a:p>
            <a:endParaRPr lang="lv-LV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0B64857D-5575-608A-48F6-E67EC1FB9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0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2432D-E51B-B7A5-970C-853F0C688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1A50C03-24DF-3E93-5880-82EC32D8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0" y="2193925"/>
            <a:ext cx="6037943" cy="1325563"/>
          </a:xfrm>
        </p:spPr>
        <p:txBody>
          <a:bodyPr/>
          <a:lstStyle/>
          <a:p>
            <a:r>
              <a:rPr lang="lv-LV" dirty="0">
                <a:solidFill>
                  <a:schemeClr val="accent1"/>
                </a:solidFill>
              </a:rPr>
              <a:t>Veiksmīgu sadarbību!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30A366E-6D23-9B4D-D615-6C149C372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045"/>
            <a:ext cx="10515600" cy="4351338"/>
          </a:xfrm>
        </p:spPr>
        <p:txBody>
          <a:bodyPr>
            <a:normAutofit/>
          </a:bodyPr>
          <a:lstStyle/>
          <a:p>
            <a:pPr lvl="2"/>
            <a:endParaRPr lang="lv-LV" dirty="0"/>
          </a:p>
          <a:p>
            <a:pPr lvl="2"/>
            <a:endParaRPr lang="lv-LV" dirty="0"/>
          </a:p>
          <a:p>
            <a:endParaRPr lang="lv-LV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817D3F60-BF89-573E-EC0A-80B2E92AE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20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2D89466-F12B-10FF-41DC-E8D5A1666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Valde no 2026. gada janvāra/februāra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11BE61A-16F9-2154-F7B6-2C074A848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667" y="1825625"/>
            <a:ext cx="11055773" cy="4351338"/>
          </a:xfrm>
        </p:spPr>
        <p:txBody>
          <a:bodyPr/>
          <a:lstStyle/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Valdes priekšsēdētāja – </a:t>
            </a:r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Zane Vītiņa 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(RMC «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Embrions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»)</a:t>
            </a:r>
          </a:p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Valdes locekļi</a:t>
            </a:r>
          </a:p>
          <a:p>
            <a:pPr lvl="1"/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Violeta </a:t>
            </a:r>
            <a:r>
              <a:rPr lang="lv-LV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Fodina</a:t>
            </a:r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(IVF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Riga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), </a:t>
            </a:r>
          </a:p>
          <a:p>
            <a:pPr lvl="1"/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Jaroslavs </a:t>
            </a:r>
            <a:r>
              <a:rPr lang="lv-LV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Ļakutins</a:t>
            </a:r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 AVA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Riga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), </a:t>
            </a:r>
          </a:p>
          <a:p>
            <a:pPr lvl="1"/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Marta Slaidiņa 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(Klīnika EGV), </a:t>
            </a:r>
          </a:p>
          <a:p>
            <a:pPr lvl="1"/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Nellija </a:t>
            </a:r>
            <a:r>
              <a:rPr lang="lv-LV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Seimuškina</a:t>
            </a:r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Northway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Klīnika), </a:t>
            </a:r>
          </a:p>
          <a:p>
            <a:pPr lvl="1"/>
            <a:r>
              <a:rPr lang="lv-LV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Māris Arājs 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MyClinic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Riga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), 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7C5AA08A-104D-36C9-6358-E4CD6689D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83577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188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BB464C1-532E-8F7B-BCC9-D6F1554C6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Līdz šim biedrībā bez maksas strādāja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48E070-4E54-DCF7-FEAF-A3A7BADEB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Valdes priekšsēdētājs, 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Valde, 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Grāmatvedis (izbeidz darba attiecības), 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Projektu koordinatore, sekretāre (izbeidz darba attiecības).</a:t>
            </a:r>
          </a:p>
          <a:p>
            <a:endParaRPr lang="en-US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9C67745-A44C-6B7D-4C90-1BEF918E5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86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CFE99-C02D-F176-E012-BFADADFB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E578C21-1BEB-F3CB-0644-052F316A7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No februāra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D899539-9651-606C-D88B-7A40F074E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Projektu koordinatore, sekretāre</a:t>
            </a:r>
          </a:p>
          <a:p>
            <a:pPr lvl="1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3.kursa RSU studente 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Katrīna Mihailova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. Tel. 25655997.</a:t>
            </a:r>
          </a:p>
          <a:p>
            <a:endParaRPr lang="en-US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965F03AC-2853-F762-E238-8AD37670A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97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9D50F13-A9E9-623D-C262-25272B57B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Būs nepieciešami līdzekļi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F152432-409E-DFA4-1CAC-DE96B3912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34991" cy="4351338"/>
          </a:xfrm>
        </p:spPr>
        <p:txBody>
          <a:bodyPr/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Projektu koordinatores/sekretāres, grāmatveža atalgojumam.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Revidenta atalgojumam +/-.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Plānoto aktivitāšu juridiskajam atbalstam, organizēšanai.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Mājaslapas sakārtošanai.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LCRB valdes tikšanos organizēšanai.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Ikgadējās konferences organizēšanai.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Simboliskam atalgojumam valdes locekļiem par izdarītu liela apjoma darbu +/-.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7B639D7F-FC95-C106-81C4-3E266BDD7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5747" y="4864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646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798F7-56B5-F556-1C22-0CCA845F6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4E7C89B-76A6-C577-FD43-55D69EDEE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Līdzekļus plānojam iegūt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676F998-FCE7-AE95-6DE0-3E076F7E8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34991" cy="4351338"/>
          </a:xfrm>
        </p:spPr>
        <p:txBody>
          <a:bodyPr/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No biedru naudām.</a:t>
            </a:r>
          </a:p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No sadarbības partneru ziedojumiem.</a:t>
            </a:r>
          </a:p>
          <a:p>
            <a:endParaRPr lang="lv-LV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B0BA841-5ACE-072D-4E3A-E6D929C43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5747" y="4864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39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622D0D-D17A-68CF-B0F6-607248909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01" y="100965"/>
            <a:ext cx="10515600" cy="871801"/>
          </a:xfrm>
        </p:spPr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Galvenie darbības virzieni 2026.-2030.gadā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4F28E84-7467-B051-0E6E-1834D4366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40" y="1194919"/>
            <a:ext cx="10515600" cy="5449071"/>
          </a:xfrm>
        </p:spPr>
        <p:txBody>
          <a:bodyPr>
            <a:normAutofit fontScale="85000" lnSpcReduction="20000"/>
          </a:bodyPr>
          <a:lstStyle/>
          <a:p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Biedrības biedru apzināšana, biedra naudas ieviešana, biedrības struktūras sakārtošana, finanšu piesaistīšana.</a:t>
            </a:r>
          </a:p>
          <a:p>
            <a:endParaRPr lang="lv-LV" sz="3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Mājaslapas sakārtošana.</a:t>
            </a:r>
          </a:p>
          <a:p>
            <a:endParaRPr lang="lv-LV" sz="3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Savu </a:t>
            </a:r>
            <a:r>
              <a:rPr lang="lv-LV" sz="3200" u="sng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pacientu un biedru</a:t>
            </a:r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reprodukcijas sfērā strādājošo speciālistu interešu aizstāvēšana valsts institūcijās – NVD, Veselības Ministrijā, Saeimā, Sociālo un darba lietu komisijā.</a:t>
            </a:r>
          </a:p>
          <a:p>
            <a:endParaRPr lang="lv-LV" sz="3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Panākt, ka nozares speciālisti tiek iesaistīti lēmumu pieņemšanā, kas attiecas uz viņu darbības jomu! Sadarboties ar GINASOC, </a:t>
            </a:r>
            <a:r>
              <a:rPr lang="lv-LV" sz="32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Andrologu</a:t>
            </a:r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asociāciju </a:t>
            </a:r>
            <a:r>
              <a:rPr lang="lv-LV" sz="32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u.c.asociācijām</a:t>
            </a:r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!!!</a:t>
            </a:r>
          </a:p>
          <a:p>
            <a:endParaRPr lang="lv-LV" sz="3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sz="3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Savu biedru regulāra informēšana par valdē pieņemto un valsts līmenī panākto. </a:t>
            </a:r>
          </a:p>
          <a:p>
            <a:endParaRPr lang="lv-LV" sz="3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en-US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E4EF86D6-4B1E-304D-D44D-6B51EDA5A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95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610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18EA8-63CE-707A-6C5F-F2895F58B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B383EAC-E195-5C8A-2F7B-D4796EEF0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273" y="100964"/>
            <a:ext cx="10515600" cy="1325563"/>
          </a:xfrm>
        </p:spPr>
        <p:txBody>
          <a:bodyPr/>
          <a:lstStyle/>
          <a:p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Galvenie darbības virzieni 2026.-2030.gadā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4CA2250-6DC6-9419-DDFB-A2748E093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1295884"/>
            <a:ext cx="10515600" cy="5511800"/>
          </a:xfrm>
        </p:spPr>
        <p:txBody>
          <a:bodyPr>
            <a:normAutofit/>
          </a:bodyPr>
          <a:lstStyle/>
          <a:p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Subspecialitātes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sertifikācijas vai medicīniskās apaugļošanas metodes sertificēšana. 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Ginekologs, </a:t>
            </a:r>
            <a:r>
              <a:rPr lang="lv-LV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reproduktologs</a:t>
            </a:r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neauglības ārstēšanas speciālists/medicīniskās apaugļošanas speciālists.</a:t>
            </a:r>
          </a:p>
          <a:p>
            <a:pPr lvl="1"/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Reprodukcijas māsa.</a:t>
            </a:r>
          </a:p>
          <a:p>
            <a:pPr lvl="1"/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Regulāru konferenču organizēšana, rezidentu apmācība, zinātniskā darbība.</a:t>
            </a:r>
          </a:p>
          <a:p>
            <a:pPr marL="0" indent="0">
              <a:buNone/>
            </a:pPr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lv-LV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Pacientu interešu aizstāvēšana.</a:t>
            </a:r>
          </a:p>
          <a:p>
            <a:endParaRPr lang="lv-LV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B55D7EC4-71BE-9C42-3DD7-ED4E30F04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9794" y="0"/>
            <a:ext cx="1396105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6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1717</Words>
  <Application>Microsoft Macintosh PowerPoint</Application>
  <PresentationFormat>Widescreen</PresentationFormat>
  <Paragraphs>207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Aptos Display</vt:lpstr>
      <vt:lpstr>Arial</vt:lpstr>
      <vt:lpstr>Office dizains</vt:lpstr>
      <vt:lpstr>Latvijas Cilvēka Reprodukcijas Biedrība</vt:lpstr>
      <vt:lpstr>Biedrības statūtu izmaiņas</vt:lpstr>
      <vt:lpstr>Valde no 2026. gada janvāra/februāra</vt:lpstr>
      <vt:lpstr>Līdz šim biedrībā bez maksas strādāja</vt:lpstr>
      <vt:lpstr>No februāra </vt:lpstr>
      <vt:lpstr>Būs nepieciešami līdzekļi</vt:lpstr>
      <vt:lpstr>Līdzekļus plānojam iegūt</vt:lpstr>
      <vt:lpstr>Galvenie darbības virzieni 2026.-2030.gadā</vt:lpstr>
      <vt:lpstr>Galvenie darbības virzieni 2026.-2030.gadā</vt:lpstr>
      <vt:lpstr>Galvenie darbības virzieni 2026.-2030.gadā</vt:lpstr>
      <vt:lpstr>LCRB darba grupas/atbildīgie</vt:lpstr>
      <vt:lpstr>Sasāpējušais NVD, Veselības ministrijas līmenī</vt:lpstr>
      <vt:lpstr>Sasāpējušais NVD, Veselības ministrijas līmenī</vt:lpstr>
      <vt:lpstr>Sasāpējušais NVD, Veselības ministrijas līmenī</vt:lpstr>
      <vt:lpstr>Sasāpējušais NVD, Veselības ministrijas līmenī</vt:lpstr>
      <vt:lpstr>Sasāpējušais NVD, Veselības ministrijas līmenī</vt:lpstr>
      <vt:lpstr>Sasāpējušais NVD, Veselības ministrijas līmenī</vt:lpstr>
      <vt:lpstr>Sasāpējušais NVD, Veselības ministrijas līmenī</vt:lpstr>
      <vt:lpstr>4 visaktuālākie risināmie jautājumi ar NVD</vt:lpstr>
      <vt:lpstr>Ieteikumi Reproduktīvā likuma izmaiņām</vt:lpstr>
      <vt:lpstr>Ieteikumi Reproduktīvā likuma izmaiņām</vt:lpstr>
      <vt:lpstr>Ieteikumi reproduktīvā likuma izmaiņām</vt:lpstr>
      <vt:lpstr>Ieteikumi reproduktīvā likuma izmaiņām</vt:lpstr>
      <vt:lpstr>Veiksmīgu sadarbību!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Zane Vitina</dc:creator>
  <cp:lastModifiedBy>Katrīna Mihailova</cp:lastModifiedBy>
  <cp:revision>6</cp:revision>
  <dcterms:created xsi:type="dcterms:W3CDTF">2025-12-29T17:52:17Z</dcterms:created>
  <dcterms:modified xsi:type="dcterms:W3CDTF">2026-04-15T14:53:31Z</dcterms:modified>
</cp:coreProperties>
</file>